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458450" cy="7334250"/>
  <p:notesSz cx="6797675" cy="9926638"/>
  <p:defaultTextStyle>
    <a:defPPr>
      <a:defRPr lang="fr-FR"/>
    </a:defPPr>
    <a:lvl1pPr marL="0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361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721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5082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3443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1803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0164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8525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6885" algn="l" defTabSz="101672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0">
          <p15:clr>
            <a:srgbClr val="A4A3A4"/>
          </p15:clr>
        </p15:guide>
        <p15:guide id="2" pos="32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3399"/>
    <a:srgbClr val="E6E6E6"/>
    <a:srgbClr val="E04894"/>
    <a:srgbClr val="66FFCC"/>
    <a:srgbClr val="99FF99"/>
    <a:srgbClr val="FF66FF"/>
    <a:srgbClr val="33CCCC"/>
    <a:srgbClr val="FF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27F97BB-C833-4FB7-BDE5-3F7075034690}" styleName="Style à thème 2 - Accentuation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3619" autoAdjust="0"/>
  </p:normalViewPr>
  <p:slideViewPr>
    <p:cSldViewPr>
      <p:cViewPr>
        <p:scale>
          <a:sx n="95" d="100"/>
          <a:sy n="95" d="100"/>
        </p:scale>
        <p:origin x="720" y="66"/>
      </p:cViewPr>
      <p:guideLst>
        <p:guide orient="horz" pos="2310"/>
        <p:guide pos="329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2945659" cy="496332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50" y="1"/>
            <a:ext cx="2945659" cy="496332"/>
          </a:xfrm>
          <a:prstGeom prst="rect">
            <a:avLst/>
          </a:prstGeom>
        </p:spPr>
        <p:txBody>
          <a:bodyPr vert="horz" lIns="91432" tIns="45717" rIns="91432" bIns="45717" rtlCol="0"/>
          <a:lstStyle>
            <a:lvl1pPr algn="r">
              <a:defRPr sz="1200"/>
            </a:lvl1pPr>
          </a:lstStyle>
          <a:p>
            <a:fld id="{73FB75DD-F0A6-425C-AEBA-AFB2401C0F71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746125" y="744538"/>
            <a:ext cx="53054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7" rIns="91432" bIns="4571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32" tIns="45717" rIns="91432" bIns="45717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7" y="9428586"/>
            <a:ext cx="2945659" cy="496332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50" y="9428586"/>
            <a:ext cx="2945659" cy="496332"/>
          </a:xfrm>
          <a:prstGeom prst="rect">
            <a:avLst/>
          </a:prstGeom>
        </p:spPr>
        <p:txBody>
          <a:bodyPr vert="horz" lIns="91432" tIns="45717" rIns="91432" bIns="45717" rtlCol="0" anchor="b"/>
          <a:lstStyle>
            <a:lvl1pPr algn="r">
              <a:defRPr sz="1200"/>
            </a:lvl1pPr>
          </a:lstStyle>
          <a:p>
            <a:fld id="{7B65C769-6E9A-4BEA-9F92-B37E17CBBC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32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361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6721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5082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3443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1803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0164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8525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6885" algn="l" defTabSz="10167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46125" y="744538"/>
            <a:ext cx="53054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5C769-6E9A-4BEA-9F92-B37E17CBBC5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156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46125" y="744538"/>
            <a:ext cx="53054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5C769-6E9A-4BEA-9F92-B37E17CBBC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470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84384" y="2278372"/>
            <a:ext cx="8889683" cy="157211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68768" y="4156075"/>
            <a:ext cx="7320915" cy="18743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5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18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0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6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107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7586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582376" y="293711"/>
            <a:ext cx="2353151" cy="6257881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22923" y="293711"/>
            <a:ext cx="6885146" cy="6257881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7711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05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6145" y="4712935"/>
            <a:ext cx="8889683" cy="1456664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26145" y="3108568"/>
            <a:ext cx="8889683" cy="160436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3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72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50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34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18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0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8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6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545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22922" y="1711326"/>
            <a:ext cx="4619149" cy="484026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16379" y="1711326"/>
            <a:ext cx="4619149" cy="484026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342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923" y="1641718"/>
            <a:ext cx="4620965" cy="68419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361" indent="0">
              <a:buNone/>
              <a:defRPr sz="2200" b="1"/>
            </a:lvl2pPr>
            <a:lvl3pPr marL="1016721" indent="0">
              <a:buNone/>
              <a:defRPr sz="2000" b="1"/>
            </a:lvl3pPr>
            <a:lvl4pPr marL="1525082" indent="0">
              <a:buNone/>
              <a:defRPr sz="1800" b="1"/>
            </a:lvl4pPr>
            <a:lvl5pPr marL="2033443" indent="0">
              <a:buNone/>
              <a:defRPr sz="1800" b="1"/>
            </a:lvl5pPr>
            <a:lvl6pPr marL="2541803" indent="0">
              <a:buNone/>
              <a:defRPr sz="1800" b="1"/>
            </a:lvl6pPr>
            <a:lvl7pPr marL="3050164" indent="0">
              <a:buNone/>
              <a:defRPr sz="1800" b="1"/>
            </a:lvl7pPr>
            <a:lvl8pPr marL="3558525" indent="0">
              <a:buNone/>
              <a:defRPr sz="1800" b="1"/>
            </a:lvl8pPr>
            <a:lvl9pPr marL="4066885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2923" y="2325908"/>
            <a:ext cx="4620965" cy="422568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312748" y="1641718"/>
            <a:ext cx="4622780" cy="68419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361" indent="0">
              <a:buNone/>
              <a:defRPr sz="2200" b="1"/>
            </a:lvl2pPr>
            <a:lvl3pPr marL="1016721" indent="0">
              <a:buNone/>
              <a:defRPr sz="2000" b="1"/>
            </a:lvl3pPr>
            <a:lvl4pPr marL="1525082" indent="0">
              <a:buNone/>
              <a:defRPr sz="1800" b="1"/>
            </a:lvl4pPr>
            <a:lvl5pPr marL="2033443" indent="0">
              <a:buNone/>
              <a:defRPr sz="1800" b="1"/>
            </a:lvl5pPr>
            <a:lvl6pPr marL="2541803" indent="0">
              <a:buNone/>
              <a:defRPr sz="1800" b="1"/>
            </a:lvl6pPr>
            <a:lvl7pPr marL="3050164" indent="0">
              <a:buNone/>
              <a:defRPr sz="1800" b="1"/>
            </a:lvl7pPr>
            <a:lvl8pPr marL="3558525" indent="0">
              <a:buNone/>
              <a:defRPr sz="1800" b="1"/>
            </a:lvl8pPr>
            <a:lvl9pPr marL="4066885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312748" y="2325908"/>
            <a:ext cx="4622780" cy="422568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47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71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2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2923" y="292012"/>
            <a:ext cx="3440758" cy="124274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88963" y="292012"/>
            <a:ext cx="5846564" cy="625957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22923" y="1534760"/>
            <a:ext cx="3440758" cy="5016831"/>
          </a:xfrm>
        </p:spPr>
        <p:txBody>
          <a:bodyPr/>
          <a:lstStyle>
            <a:lvl1pPr marL="0" indent="0">
              <a:buNone/>
              <a:defRPr sz="1600"/>
            </a:lvl1pPr>
            <a:lvl2pPr marL="508361" indent="0">
              <a:buNone/>
              <a:defRPr sz="1300"/>
            </a:lvl2pPr>
            <a:lvl3pPr marL="1016721" indent="0">
              <a:buNone/>
              <a:defRPr sz="1100"/>
            </a:lvl3pPr>
            <a:lvl4pPr marL="1525082" indent="0">
              <a:buNone/>
              <a:defRPr sz="1000"/>
            </a:lvl4pPr>
            <a:lvl5pPr marL="2033443" indent="0">
              <a:buNone/>
              <a:defRPr sz="1000"/>
            </a:lvl5pPr>
            <a:lvl6pPr marL="2541803" indent="0">
              <a:buNone/>
              <a:defRPr sz="1000"/>
            </a:lvl6pPr>
            <a:lvl7pPr marL="3050164" indent="0">
              <a:buNone/>
              <a:defRPr sz="1000"/>
            </a:lvl7pPr>
            <a:lvl8pPr marL="3558525" indent="0">
              <a:buNone/>
              <a:defRPr sz="1000"/>
            </a:lvl8pPr>
            <a:lvl9pPr marL="4066885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23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49929" y="5133975"/>
            <a:ext cx="6275070" cy="60609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49929" y="655329"/>
            <a:ext cx="6275070" cy="4400550"/>
          </a:xfrm>
        </p:spPr>
        <p:txBody>
          <a:bodyPr/>
          <a:lstStyle>
            <a:lvl1pPr marL="0" indent="0">
              <a:buNone/>
              <a:defRPr sz="3600"/>
            </a:lvl1pPr>
            <a:lvl2pPr marL="508361" indent="0">
              <a:buNone/>
              <a:defRPr sz="3100"/>
            </a:lvl2pPr>
            <a:lvl3pPr marL="1016721" indent="0">
              <a:buNone/>
              <a:defRPr sz="2700"/>
            </a:lvl3pPr>
            <a:lvl4pPr marL="1525082" indent="0">
              <a:buNone/>
              <a:defRPr sz="2200"/>
            </a:lvl4pPr>
            <a:lvl5pPr marL="2033443" indent="0">
              <a:buNone/>
              <a:defRPr sz="2200"/>
            </a:lvl5pPr>
            <a:lvl6pPr marL="2541803" indent="0">
              <a:buNone/>
              <a:defRPr sz="2200"/>
            </a:lvl6pPr>
            <a:lvl7pPr marL="3050164" indent="0">
              <a:buNone/>
              <a:defRPr sz="2200"/>
            </a:lvl7pPr>
            <a:lvl8pPr marL="3558525" indent="0">
              <a:buNone/>
              <a:defRPr sz="2200"/>
            </a:lvl8pPr>
            <a:lvl9pPr marL="4066885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49929" y="5740070"/>
            <a:ext cx="6275070" cy="860755"/>
          </a:xfrm>
        </p:spPr>
        <p:txBody>
          <a:bodyPr/>
          <a:lstStyle>
            <a:lvl1pPr marL="0" indent="0">
              <a:buNone/>
              <a:defRPr sz="1600"/>
            </a:lvl1pPr>
            <a:lvl2pPr marL="508361" indent="0">
              <a:buNone/>
              <a:defRPr sz="1300"/>
            </a:lvl2pPr>
            <a:lvl3pPr marL="1016721" indent="0">
              <a:buNone/>
              <a:defRPr sz="1100"/>
            </a:lvl3pPr>
            <a:lvl4pPr marL="1525082" indent="0">
              <a:buNone/>
              <a:defRPr sz="1000"/>
            </a:lvl4pPr>
            <a:lvl5pPr marL="2033443" indent="0">
              <a:buNone/>
              <a:defRPr sz="1000"/>
            </a:lvl5pPr>
            <a:lvl6pPr marL="2541803" indent="0">
              <a:buNone/>
              <a:defRPr sz="1000"/>
            </a:lvl6pPr>
            <a:lvl7pPr marL="3050164" indent="0">
              <a:buNone/>
              <a:defRPr sz="1000"/>
            </a:lvl7pPr>
            <a:lvl8pPr marL="3558525" indent="0">
              <a:buNone/>
              <a:defRPr sz="1000"/>
            </a:lvl8pPr>
            <a:lvl9pPr marL="4066885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764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22923" y="293710"/>
            <a:ext cx="9412605" cy="1222375"/>
          </a:xfrm>
          <a:prstGeom prst="rect">
            <a:avLst/>
          </a:prstGeom>
        </p:spPr>
        <p:txBody>
          <a:bodyPr vert="horz" lIns="101672" tIns="50836" rIns="101672" bIns="50836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22923" y="1711326"/>
            <a:ext cx="9412605" cy="4840266"/>
          </a:xfrm>
          <a:prstGeom prst="rect">
            <a:avLst/>
          </a:prstGeom>
        </p:spPr>
        <p:txBody>
          <a:bodyPr vert="horz" lIns="101672" tIns="50836" rIns="101672" bIns="50836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2923" y="6797764"/>
            <a:ext cx="2440305" cy="390481"/>
          </a:xfrm>
          <a:prstGeom prst="rect">
            <a:avLst/>
          </a:prstGeom>
        </p:spPr>
        <p:txBody>
          <a:bodyPr vert="horz" lIns="101672" tIns="50836" rIns="101672" bIns="50836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CABA7-0CB2-45C1-A0ED-7C43A8C1C42B}" type="datetimeFigureOut">
              <a:rPr lang="fr-FR" smtClean="0"/>
              <a:t>20/12/2023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73304" y="6797764"/>
            <a:ext cx="3311843" cy="390481"/>
          </a:xfrm>
          <a:prstGeom prst="rect">
            <a:avLst/>
          </a:prstGeom>
        </p:spPr>
        <p:txBody>
          <a:bodyPr vert="horz" lIns="101672" tIns="50836" rIns="101672" bIns="50836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495223" y="6797764"/>
            <a:ext cx="2440305" cy="390481"/>
          </a:xfrm>
          <a:prstGeom prst="rect">
            <a:avLst/>
          </a:prstGeom>
        </p:spPr>
        <p:txBody>
          <a:bodyPr vert="horz" lIns="101672" tIns="50836" rIns="101672" bIns="50836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1F61A-AC1E-4141-9D02-1F7B8B4F8A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85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72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271" indent="-381271" algn="l" defTabSz="1016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6086" indent="-317725" algn="l" defTabSz="1016721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902" indent="-254180" algn="l" defTabSz="1016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9262" indent="-254180" algn="l" defTabSz="1016721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7623" indent="-254180" algn="l" defTabSz="1016721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5984" indent="-254180" algn="l" defTabSz="1016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4344" indent="-254180" algn="l" defTabSz="1016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2705" indent="-254180" algn="l" defTabSz="1016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1066" indent="-254180" algn="l" defTabSz="1016721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361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721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5082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3443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1803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0164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8525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6885" algn="l" defTabSz="101672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jpeg"/><Relationship Id="rId5" Type="http://schemas.openxmlformats.org/officeDocument/2006/relationships/image" Target="../media/image19.jp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968044"/>
              </p:ext>
            </p:extLst>
          </p:nvPr>
        </p:nvGraphicFramePr>
        <p:xfrm>
          <a:off x="0" y="427365"/>
          <a:ext cx="3554852" cy="48435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2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39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0081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7442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FITNESS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18h00-19h00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19h00-20h00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20h00-21h00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17h00-18h00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18h00-19h00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19h00-20h00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20h00-21h00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0" u="none" dirty="0" smtClean="0">
                          <a:solidFill>
                            <a:schemeClr val="tx1"/>
                          </a:solidFill>
                        </a:rPr>
                        <a:t>Abdo</a:t>
                      </a:r>
                    </a:p>
                    <a:p>
                      <a:pPr algn="ctr"/>
                      <a:r>
                        <a:rPr lang="fr-FR" sz="800" b="1" i="0" u="none" dirty="0" smtClean="0">
                          <a:solidFill>
                            <a:schemeClr val="tx1"/>
                          </a:solidFill>
                        </a:rPr>
                        <a:t>Zumba</a:t>
                      </a:r>
                    </a:p>
                    <a:p>
                      <a:pPr algn="ctr"/>
                      <a:r>
                        <a:rPr lang="fr-FR" sz="800" b="1" i="0" u="none" dirty="0" err="1" smtClean="0">
                          <a:solidFill>
                            <a:schemeClr val="tx1"/>
                          </a:solidFill>
                        </a:rPr>
                        <a:t>Step</a:t>
                      </a:r>
                      <a:endParaRPr lang="fr-FR" sz="800" b="1" i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800" b="1" i="0" u="none" dirty="0" smtClean="0">
                          <a:solidFill>
                            <a:schemeClr val="tx1"/>
                          </a:solidFill>
                        </a:rPr>
                        <a:t>Fitness </a:t>
                      </a:r>
                      <a:r>
                        <a:rPr lang="fr-FR" sz="800" b="1" i="0" u="none" dirty="0" smtClean="0">
                          <a:solidFill>
                            <a:srgbClr val="FF0000"/>
                          </a:solidFill>
                        </a:rPr>
                        <a:t>RP</a:t>
                      </a:r>
                    </a:p>
                    <a:p>
                      <a:pPr algn="ctr"/>
                      <a:r>
                        <a:rPr lang="fr-FR" sz="800" b="1" i="0" u="none" dirty="0" smtClean="0">
                          <a:solidFill>
                            <a:schemeClr val="tx1"/>
                          </a:solidFill>
                        </a:rPr>
                        <a:t>Abdo</a:t>
                      </a:r>
                    </a:p>
                    <a:p>
                      <a:pPr algn="ctr"/>
                      <a:r>
                        <a:rPr lang="fr-FR" sz="800" b="1" i="0" u="none" dirty="0" smtClean="0">
                          <a:solidFill>
                            <a:schemeClr val="tx1"/>
                          </a:solidFill>
                        </a:rPr>
                        <a:t>HIGH</a:t>
                      </a:r>
                    </a:p>
                    <a:p>
                      <a:pPr algn="ctr"/>
                      <a:r>
                        <a:rPr lang="fr-FR" sz="800" b="1" i="0" u="none" dirty="0" err="1" smtClean="0">
                          <a:solidFill>
                            <a:schemeClr val="tx1"/>
                          </a:solidFill>
                        </a:rPr>
                        <a:t>Strech</a:t>
                      </a:r>
                      <a:endParaRPr lang="fr-FR" sz="800" b="1" i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8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8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8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8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8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800" b="1" i="0" u="non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800" b="1" i="0" u="non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20588" marR="20588" marT="19250" marB="19250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0150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MUSCULATION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11h00-12h30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12h30-13h30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17h00-18h00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18h00-19h30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19h30-20h00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12h30-14h00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09h00-10h30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17h00-18h30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18h30-20h00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17h00-18h30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18h30-19h30</a:t>
                      </a:r>
                    </a:p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19h30-20h00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CROSS TRAIN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BODY SCULT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CARDIO FIT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CROSS TRAIN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CONSEIL MUSCU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CROSS TRAIN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CROSS TRAIN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FORCE ATHLTE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RENFO MUSCU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CROSS TRAIN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CARDIO FIT</a:t>
                      </a:r>
                    </a:p>
                    <a:p>
                      <a:r>
                        <a:rPr lang="fr-FR" sz="800" b="1" strike="noStrike" baseline="0" dirty="0" smtClean="0">
                          <a:solidFill>
                            <a:schemeClr val="tx1"/>
                          </a:solidFill>
                        </a:rPr>
                        <a:t>CONSEIL MUSCU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4549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SALLE CARDIO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1" dirty="0" smtClean="0"/>
                    </a:p>
                    <a:p>
                      <a:pPr algn="ctr"/>
                      <a:r>
                        <a:rPr lang="fr-FR" sz="800" b="1" dirty="0" smtClean="0"/>
                        <a:t>Du lundi au</a:t>
                      </a:r>
                    </a:p>
                    <a:p>
                      <a:pPr algn="ctr"/>
                      <a:r>
                        <a:rPr lang="fr-FR" sz="800" b="1" dirty="0" smtClean="0"/>
                        <a:t>Vendredi</a:t>
                      </a:r>
                    </a:p>
                    <a:p>
                      <a:pPr algn="ctr"/>
                      <a:endParaRPr lang="fr-FR" sz="800" b="1" dirty="0" smtClean="0"/>
                    </a:p>
                    <a:p>
                      <a:pPr algn="ctr"/>
                      <a:r>
                        <a:rPr lang="fr-FR" sz="800" b="1" dirty="0" smtClean="0"/>
                        <a:t>Samedi</a:t>
                      </a:r>
                    </a:p>
                    <a:p>
                      <a:pPr algn="ctr"/>
                      <a:endParaRPr lang="fr-FR" sz="800" b="1" dirty="0" smtClean="0"/>
                    </a:p>
                    <a:p>
                      <a:pPr algn="ctr"/>
                      <a:endParaRPr lang="fr-FR" sz="800" b="1" dirty="0" smtClean="0"/>
                    </a:p>
                    <a:p>
                      <a:pPr algn="ctr"/>
                      <a:endParaRPr lang="fr-FR" sz="800" b="1" dirty="0"/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dirty="0" smtClean="0"/>
                    </a:p>
                    <a:p>
                      <a:r>
                        <a:rPr lang="fr-FR" sz="800" b="1" dirty="0" smtClean="0"/>
                        <a:t>08h00-15h00</a:t>
                      </a:r>
                    </a:p>
                    <a:p>
                      <a:r>
                        <a:rPr lang="fr-FR" sz="800" b="1" smtClean="0"/>
                        <a:t>16h00-21h00</a:t>
                      </a:r>
                      <a:endParaRPr lang="fr-FR" sz="800" b="1" dirty="0" smtClean="0"/>
                    </a:p>
                    <a:p>
                      <a:endParaRPr lang="fr-FR" sz="800" b="1" dirty="0" smtClean="0"/>
                    </a:p>
                    <a:p>
                      <a:endParaRPr lang="fr-FR" sz="800" b="1" dirty="0" smtClean="0"/>
                    </a:p>
                    <a:p>
                      <a:r>
                        <a:rPr lang="fr-FR" sz="800" b="1" dirty="0" smtClean="0"/>
                        <a:t>09h00-12h30</a:t>
                      </a:r>
                    </a:p>
                    <a:p>
                      <a:endParaRPr lang="fr-FR" sz="800" b="1" dirty="0"/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u="sng" dirty="0" smtClean="0"/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060366"/>
              </p:ext>
            </p:extLst>
          </p:nvPr>
        </p:nvGraphicFramePr>
        <p:xfrm>
          <a:off x="3621176" y="428890"/>
          <a:ext cx="3557950" cy="59504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48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5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66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011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300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DANSES AFRICAINES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19h00-20h30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545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DANSE</a:t>
                      </a:r>
                    </a:p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CONTEMPORAINE</a:t>
                      </a:r>
                    </a:p>
                    <a:p>
                      <a:pPr algn="ctr"/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endParaRPr lang="fr-FR" sz="800" b="1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15h30-17h00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17h00-18h30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15h00-16h30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18h00-20h00</a:t>
                      </a:r>
                    </a:p>
                    <a:p>
                      <a:pPr algn="ctr"/>
                      <a:endParaRPr lang="fr-FR" sz="8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800" b="1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</a:t>
                      </a:r>
                    </a:p>
                    <a:p>
                      <a:pPr algn="ctr"/>
                      <a:endParaRPr lang="fr-FR" sz="800" b="1" i="1" u="sng" strike="no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800" b="1" i="1" u="sng" strike="noStrike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lang="fr-FR" sz="800" b="1" i="1" u="sng" strike="no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00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DANSE</a:t>
                      </a:r>
                    </a:p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ORIENTALE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19h00-20h00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20h00-21h00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Niveau 1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Niveau 2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300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HIP HOP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19h30-21h30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673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ROCK’N’ROLL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17h30-19h00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17h30-19h00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DEB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INTERM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50753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SALSA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16h30-17h30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14h30-15h30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DEB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INTERM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DEB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086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BACHATA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14h30-15h30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15h30-16h30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16h30-17h30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INTERM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DEB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DEB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INTERM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7189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ACTIVITES</a:t>
                      </a:r>
                      <a:r>
                        <a:rPr lang="fr-FR" sz="9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GYMNIQUES</a:t>
                      </a:r>
                    </a:p>
                    <a:p>
                      <a:pPr algn="ctr"/>
                      <a:r>
                        <a:rPr lang="fr-FR" sz="900" b="1" u="sng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ACROBATIQUES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2075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ATELIER DU CIRQUE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  <a:endParaRPr lang="fr-FR" sz="800" b="1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</a:rPr>
                        <a:t>12h00-14h00</a:t>
                      </a:r>
                      <a:endParaRPr lang="fr-FR" sz="800" b="1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800" b="1" u="sng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3865288"/>
                  </a:ext>
                </a:extLst>
              </a:tr>
              <a:tr h="242075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ATELIER DANSE</a:t>
                      </a:r>
                    </a:p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FREESTYLE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  <a:endParaRPr lang="fr-FR" sz="800" b="1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</a:rPr>
                        <a:t>19h30-21h30</a:t>
                      </a:r>
                      <a:endParaRPr lang="fr-FR" sz="800" b="1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771554"/>
                  </a:ext>
                </a:extLst>
              </a:tr>
              <a:tr h="242075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ATELIER CHOREGRAPHIQUE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  <a:endParaRPr lang="fr-FR" sz="800" b="1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</a:rPr>
                        <a:t>18h00-19h30</a:t>
                      </a:r>
                      <a:endParaRPr lang="fr-FR" sz="800" b="1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35115"/>
                  </a:ext>
                </a:extLst>
              </a:tr>
              <a:tr h="242075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WEST COAST SWING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  <a:endParaRPr lang="fr-FR" sz="800" b="1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none" strike="noStrike" dirty="0" smtClean="0">
                          <a:solidFill>
                            <a:schemeClr val="tx1"/>
                          </a:solidFill>
                        </a:rPr>
                        <a:t>15h30-16h30</a:t>
                      </a:r>
                      <a:endParaRPr lang="fr-FR" sz="800" b="1" u="none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DEB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532268"/>
                  </a:ext>
                </a:extLst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3946587" y="85207"/>
            <a:ext cx="2819724" cy="27194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1672" tIns="50836" rIns="101672" bIns="50836" rtlCol="0">
            <a:spAutoFit/>
          </a:bodyPr>
          <a:lstStyle/>
          <a:p>
            <a:pPr algn="ctr"/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 DU MOUVEMENT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7703407" y="90031"/>
            <a:ext cx="2470775" cy="27194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1672" tIns="50836" rIns="101672" bIns="50836" rtlCol="0">
            <a:spAutoFit/>
          </a:bodyPr>
          <a:lstStyle/>
          <a:p>
            <a:pPr algn="ctr"/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DE COMBATS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7016459"/>
              </p:ext>
            </p:extLst>
          </p:nvPr>
        </p:nvGraphicFramePr>
        <p:xfrm>
          <a:off x="7245451" y="435671"/>
          <a:ext cx="3212999" cy="363304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61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8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2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8791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857">
                <a:tc>
                  <a:txBody>
                    <a:bodyPr/>
                    <a:lstStyle/>
                    <a:p>
                      <a:pPr algn="ctr"/>
                      <a:endParaRPr lang="fr-FR" sz="900" b="1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BOXE</a:t>
                      </a:r>
                    </a:p>
                    <a:p>
                      <a:pPr algn="ctr"/>
                      <a:endParaRPr lang="fr-FR" sz="700" b="1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18h30-20h00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18h00-19h30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11h00-12h30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i="1" u="sng" strike="noStrike" baseline="0" dirty="0" smtClean="0">
                          <a:solidFill>
                            <a:schemeClr val="tx1"/>
                          </a:solidFill>
                        </a:rPr>
                        <a:t>BA</a:t>
                      </a:r>
                    </a:p>
                    <a:p>
                      <a:r>
                        <a:rPr lang="fr-FR" sz="800" b="1" i="1" u="sng" strike="noStrike" baseline="0" dirty="0" smtClean="0">
                          <a:solidFill>
                            <a:schemeClr val="tx1"/>
                          </a:solidFill>
                        </a:rPr>
                        <a:t>BF</a:t>
                      </a:r>
                    </a:p>
                    <a:p>
                      <a:r>
                        <a:rPr lang="fr-FR" sz="800" b="1" i="1" u="sng" strike="noStrike" baseline="0" dirty="0" smtClean="0">
                          <a:solidFill>
                            <a:schemeClr val="tx1"/>
                          </a:solidFill>
                        </a:rPr>
                        <a:t>BT</a:t>
                      </a:r>
                    </a:p>
                    <a:p>
                      <a:r>
                        <a:rPr lang="fr-FR" sz="800" b="1" i="1" u="sng" strike="noStrike" baseline="0" dirty="0" smtClean="0">
                          <a:solidFill>
                            <a:schemeClr val="tx1"/>
                          </a:solidFill>
                        </a:rPr>
                        <a:t>BA</a:t>
                      </a:r>
                    </a:p>
                    <a:p>
                      <a:r>
                        <a:rPr lang="fr-FR" sz="800" b="1" i="1" u="sng" strike="noStrike" baseline="0" dirty="0" smtClean="0">
                          <a:solidFill>
                            <a:schemeClr val="tx1"/>
                          </a:solidFill>
                        </a:rPr>
                        <a:t>BT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720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JUDO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12h00-13h45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endParaRPr lang="fr-FR" sz="800" b="1" strike="noStrike" dirty="0">
                        <a:solidFill>
                          <a:srgbClr val="FF3399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957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JIU JITSU</a:t>
                      </a:r>
                    </a:p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BRESILIEN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12h30-14h00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12h30-14h30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marL="0" marR="0" lvl="0" indent="0" algn="ctr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endParaRPr lang="fr-FR" sz="800" b="1" i="1" u="sng" strike="noStrike" dirty="0">
                        <a:solidFill>
                          <a:srgbClr val="FF0000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518716"/>
                  </a:ext>
                </a:extLst>
              </a:tr>
              <a:tr h="703434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SELF DEFENSE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09h30-11h00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09h30-11h00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16h30-18h30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marL="0" marR="0" lvl="0" indent="0" algn="ctr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196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MMA EDUCATIF GRAPPLING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14h00-15h30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11h00-12h30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10h30-12h00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13h45-15h45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14h30-16h30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8331467"/>
                  </a:ext>
                </a:extLst>
              </a:tr>
              <a:tr h="367998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KUNG FU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12h00-13h00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0" u="none" strike="noStrike" dirty="0" smtClean="0">
                          <a:solidFill>
                            <a:srgbClr val="FF0000"/>
                          </a:solidFill>
                        </a:rPr>
                        <a:t>RP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3974540"/>
                  </a:ext>
                </a:extLst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7898120" y="4643670"/>
            <a:ext cx="2265079" cy="27194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1672" tIns="50836" rIns="101672" bIns="50836" rtlCol="0">
            <a:spAutoFit/>
          </a:bodyPr>
          <a:lstStyle/>
          <a:p>
            <a:pPr algn="ctr"/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INDIVIDUELS</a:t>
            </a: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374939"/>
              </p:ext>
            </p:extLst>
          </p:nvPr>
        </p:nvGraphicFramePr>
        <p:xfrm>
          <a:off x="7245449" y="4950915"/>
          <a:ext cx="3213001" cy="155791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8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29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6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4189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415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ATHLETISME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12h30-14h00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18h00-19h30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17h00-18h30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algn="ctr"/>
                      <a:r>
                        <a:rPr lang="fr-FR" sz="800" b="1" i="0" u="none" strike="noStrike" dirty="0" err="1" smtClean="0">
                          <a:solidFill>
                            <a:schemeClr val="tx1"/>
                          </a:solidFill>
                        </a:rPr>
                        <a:t>Run</a:t>
                      </a:r>
                      <a:r>
                        <a:rPr lang="fr-FR" sz="800" b="1" i="0" u="none" strike="noStrike" baseline="0" dirty="0" smtClean="0">
                          <a:solidFill>
                            <a:schemeClr val="tx1"/>
                          </a:solidFill>
                        </a:rPr>
                        <a:t> and fit</a:t>
                      </a:r>
                    </a:p>
                    <a:p>
                      <a:pPr algn="ctr"/>
                      <a:r>
                        <a:rPr lang="fr-FR" sz="800" b="1" i="1" u="sng" strike="noStrike" baseline="0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  <a:endParaRPr lang="fr-FR" sz="800" b="1" i="1" u="sng" strike="no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3125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ESCALADE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18h00-19h30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12h00-14h00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17h00-18h30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u="sng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r>
                        <a:rPr lang="fr-FR" sz="800" b="1" u="none" dirty="0" smtClean="0">
                          <a:solidFill>
                            <a:schemeClr val="tx1"/>
                          </a:solidFill>
                        </a:rPr>
                        <a:t>BLOC</a:t>
                      </a:r>
                    </a:p>
                    <a:p>
                      <a:pPr marL="0" marR="0" lvl="0" indent="0" algn="l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sng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pPr marL="0" marR="0" lvl="0" indent="0" algn="l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none" dirty="0" smtClean="0">
                          <a:solidFill>
                            <a:srgbClr val="FF0000"/>
                          </a:solidFill>
                        </a:rPr>
                        <a:t>RP</a:t>
                      </a:r>
                    </a:p>
                    <a:p>
                      <a:pPr marL="0" marR="0" lvl="0" indent="0" algn="l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u="sng" dirty="0" smtClean="0">
                          <a:solidFill>
                            <a:srgbClr val="FF0000"/>
                          </a:solidFill>
                        </a:rPr>
                        <a:t>EC MIXTE</a:t>
                      </a:r>
                    </a:p>
                    <a:p>
                      <a:endParaRPr lang="fr-FR" sz="8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94642" y="90859"/>
            <a:ext cx="3490175" cy="254540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1672" tIns="50836" rIns="101672" bIns="50836" rtlCol="0">
            <a:spAutoFit/>
          </a:bodyPr>
          <a:lstStyle/>
          <a:p>
            <a:pPr algn="ctr"/>
            <a:r>
              <a:rPr lang="fr-FR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 CORPORELLE DE BASE ET REMISE EN FORME</a:t>
            </a:r>
            <a:endParaRPr lang="fr-FR" sz="1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180" y="6708629"/>
            <a:ext cx="2346433" cy="37879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92764" y="6277702"/>
            <a:ext cx="3025441" cy="246221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RP</a:t>
            </a:r>
            <a:r>
              <a:rPr lang="fr-FR" sz="1000" dirty="0" smtClean="0">
                <a:ln w="0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= cours réservés au personnel</a:t>
            </a:r>
            <a:endParaRPr lang="fr-FR" sz="1000" dirty="0">
              <a:ln w="0">
                <a:solidFill>
                  <a:schemeClr val="tx1"/>
                </a:solidFill>
              </a:ln>
              <a:solidFill>
                <a:sysClr val="windowText" lastClr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07562" y="5765902"/>
            <a:ext cx="2886486" cy="400110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fr-FR" sz="1000" b="1" i="1" u="sng" dirty="0" smtClean="0">
                <a:latin typeface="+mj-lt"/>
              </a:rPr>
              <a:t>Location serviettes </a:t>
            </a:r>
            <a:r>
              <a:rPr lang="fr-FR" sz="1000" b="1" i="1" dirty="0" smtClean="0">
                <a:latin typeface="+mj-lt"/>
              </a:rPr>
              <a:t>: 2 €</a:t>
            </a:r>
          </a:p>
          <a:p>
            <a:r>
              <a:rPr lang="fr-FR" sz="1000" b="1" i="1" u="sng" dirty="0" smtClean="0">
                <a:latin typeface="+mj-lt"/>
              </a:rPr>
              <a:t>Cadenas</a:t>
            </a:r>
            <a:r>
              <a:rPr lang="fr-FR" sz="1000" b="1" i="1" dirty="0" smtClean="0">
                <a:latin typeface="+mj-lt"/>
              </a:rPr>
              <a:t> : 3,50€</a:t>
            </a:r>
            <a:endParaRPr lang="fr-FR" sz="1000" b="1" i="1" dirty="0">
              <a:latin typeface="+mj-lt"/>
            </a:endParaRPr>
          </a:p>
        </p:txBody>
      </p:sp>
      <p:sp>
        <p:nvSpPr>
          <p:cNvPr id="3" name="ZoneTexte 2"/>
          <p:cNvSpPr txBox="1"/>
          <p:nvPr/>
        </p:nvSpPr>
        <p:spPr>
          <a:xfrm rot="16200000">
            <a:off x="2712129" y="3978714"/>
            <a:ext cx="430887" cy="94084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fr-FR" sz="1600" b="1" i="1" u="sng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TRAVAUX</a:t>
            </a:r>
            <a:endParaRPr lang="fr-FR" sz="1600" b="1" i="1" u="sng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2" name="Image 11" descr="Pareja bailando silueta Stock de Foto gratis - Public Domain Picture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55" y="6336247"/>
            <a:ext cx="303810" cy="471557"/>
          </a:xfrm>
          <a:prstGeom prst="rect">
            <a:avLst/>
          </a:prstGeom>
        </p:spPr>
      </p:pic>
      <p:pic>
        <p:nvPicPr>
          <p:cNvPr id="14" name="Image 13" descr="Hip Hop 1 by HipHop915 on Newground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858" y="6336247"/>
            <a:ext cx="729461" cy="546502"/>
          </a:xfrm>
          <a:prstGeom prst="rect">
            <a:avLst/>
          </a:prstGeom>
        </p:spPr>
      </p:pic>
      <p:pic>
        <p:nvPicPr>
          <p:cNvPr id="21" name="Image 20" descr="Le blog des Claudégiens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487" y="4107772"/>
            <a:ext cx="561768" cy="477503"/>
          </a:xfrm>
          <a:prstGeom prst="rect">
            <a:avLst/>
          </a:prstGeom>
        </p:spPr>
      </p:pic>
      <p:pic>
        <p:nvPicPr>
          <p:cNvPr id="22" name="Image 21" descr="Accompagner les groupes d’étudiant·e·s : passer du travail en groupe à ...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1594" y="6668919"/>
            <a:ext cx="615448" cy="399681"/>
          </a:xfrm>
          <a:prstGeom prst="rect">
            <a:avLst/>
          </a:prstGeom>
        </p:spPr>
      </p:pic>
      <p:sp>
        <p:nvSpPr>
          <p:cNvPr id="27" name="ZoneTexte 9"/>
          <p:cNvSpPr txBox="1">
            <a:spLocks noChangeArrowheads="1"/>
          </p:cNvSpPr>
          <p:nvPr/>
        </p:nvSpPr>
        <p:spPr bwMode="auto">
          <a:xfrm>
            <a:off x="4109120" y="6841047"/>
            <a:ext cx="1949810" cy="421838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28198" tIns="64099" rIns="128198" bIns="64099">
            <a:spAutoFit/>
          </a:bodyPr>
          <a:lstStyle/>
          <a:p>
            <a:pPr marL="400383" indent="-400383" algn="just" defTabSz="1281618"/>
            <a:r>
              <a:rPr lang="fr-FR" sz="800" b="1" dirty="0">
                <a:latin typeface="Calibri" pitchFamily="34" charset="0"/>
              </a:rPr>
              <a:t>Tél : 01 40 97 73 91 (ACCUEIL)</a:t>
            </a:r>
          </a:p>
          <a:p>
            <a:pPr marL="400383" indent="-400383" algn="just" defTabSz="1281618"/>
            <a:r>
              <a:rPr lang="fr-FR" sz="800" b="1" dirty="0">
                <a:latin typeface="Calibri" pitchFamily="34" charset="0"/>
              </a:rPr>
              <a:t>         01 40 97 40 80 (SECRETARIAT</a:t>
            </a:r>
            <a:r>
              <a:rPr lang="fr-FR" sz="1100" b="1" dirty="0">
                <a:latin typeface="Calibri" pitchFamily="34" charset="0"/>
              </a:rPr>
              <a:t>)</a:t>
            </a:r>
          </a:p>
        </p:txBody>
      </p:sp>
      <p:pic>
        <p:nvPicPr>
          <p:cNvPr id="28" name="Picture 2" descr="C:\Users\cquinter\Downloads\logo-telephon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3510008" y="6789528"/>
            <a:ext cx="473357" cy="47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ZoneTexte 8"/>
          <p:cNvSpPr txBox="1">
            <a:spLocks noChangeArrowheads="1"/>
          </p:cNvSpPr>
          <p:nvPr/>
        </p:nvSpPr>
        <p:spPr bwMode="auto">
          <a:xfrm>
            <a:off x="8119480" y="6579437"/>
            <a:ext cx="2187612" cy="683448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28198" tIns="64099" rIns="128198" bIns="64099">
            <a:spAutoFit/>
          </a:bodyPr>
          <a:lstStyle/>
          <a:p>
            <a:pPr defTabSz="1281618"/>
            <a:r>
              <a:rPr lang="fr-FR" sz="900" b="1" u="sng" dirty="0">
                <a:solidFill>
                  <a:schemeClr val="tx1"/>
                </a:solidFill>
                <a:latin typeface="Calibri" pitchFamily="34" charset="0"/>
              </a:rPr>
              <a:t>SITE INTERNET </a:t>
            </a:r>
            <a:r>
              <a:rPr lang="fr-FR" sz="900" b="1" dirty="0" smtClean="0">
                <a:solidFill>
                  <a:schemeClr val="tx1"/>
                </a:solidFill>
                <a:latin typeface="Calibri" pitchFamily="34" charset="0"/>
              </a:rPr>
              <a:t>:  </a:t>
            </a:r>
            <a:r>
              <a:rPr lang="fr-FR" sz="900" b="1" i="1" u="sng" dirty="0" smtClean="0">
                <a:solidFill>
                  <a:schemeClr val="tx1"/>
                </a:solidFill>
                <a:latin typeface="Calibri" pitchFamily="34" charset="0"/>
              </a:rPr>
              <a:t>suaps.parisnanterre.fr</a:t>
            </a:r>
            <a:endParaRPr lang="fr-FR" sz="900" b="1" i="1" u="sng" dirty="0">
              <a:solidFill>
                <a:schemeClr val="tx1"/>
              </a:solidFill>
              <a:latin typeface="Calibri" pitchFamily="34" charset="0"/>
            </a:endParaRPr>
          </a:p>
          <a:p>
            <a:pPr defTabSz="1281618"/>
            <a:r>
              <a:rPr lang="fr-FR" sz="900" b="1" dirty="0">
                <a:latin typeface="Calibri" pitchFamily="34" charset="0"/>
              </a:rPr>
              <a:t> Facebook : SUAPS Nanterre</a:t>
            </a:r>
          </a:p>
          <a:p>
            <a:pPr defTabSz="1281618"/>
            <a:r>
              <a:rPr lang="fr-FR" sz="900" b="1" dirty="0">
                <a:latin typeface="Calibri" pitchFamily="34" charset="0"/>
              </a:rPr>
              <a:t>* Consulter régulièrement le site pour les modifications ou rajout de cours.</a:t>
            </a:r>
          </a:p>
        </p:txBody>
      </p:sp>
      <p:pic>
        <p:nvPicPr>
          <p:cNvPr id="30" name="Picture 3" descr="C:\Users\cquinter\Downloads\Sticker Arobase PISY2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128" y="6644398"/>
            <a:ext cx="449989" cy="44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 descr="Piktogram Boks Olympic · Darmowy obraz na Pixabay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797" y="4169781"/>
            <a:ext cx="403382" cy="403382"/>
          </a:xfrm>
          <a:prstGeom prst="rect">
            <a:avLst/>
          </a:prstGeom>
        </p:spPr>
      </p:pic>
      <p:pic>
        <p:nvPicPr>
          <p:cNvPr id="6" name="Image 5" descr="09Tuf MMA by 09tuf on DeviantArt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3721" y="4122483"/>
            <a:ext cx="432048" cy="448082"/>
          </a:xfrm>
          <a:prstGeom prst="rect">
            <a:avLst/>
          </a:prstGeom>
        </p:spPr>
      </p:pic>
      <p:pic>
        <p:nvPicPr>
          <p:cNvPr id="15" name="Image 14" descr="Lalus fecit - partituras coro y letras: In the Mood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34" y="6329841"/>
            <a:ext cx="415913" cy="459687"/>
          </a:xfrm>
          <a:prstGeom prst="rect">
            <a:avLst/>
          </a:prstGeom>
        </p:spPr>
      </p:pic>
      <p:pic>
        <p:nvPicPr>
          <p:cNvPr id="18" name="Image 17" descr="Ballet Dancer Silhouette Free Stock Photo - Public Domain Pictures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013" y="6347366"/>
            <a:ext cx="369298" cy="502981"/>
          </a:xfrm>
          <a:prstGeom prst="rect">
            <a:avLst/>
          </a:prstGeom>
        </p:spPr>
      </p:pic>
      <p:pic>
        <p:nvPicPr>
          <p:cNvPr id="19" name="Image 18" descr="File:Musculation exercice triceps brachial 2.png - Wikimedia Commons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003" y="5286723"/>
            <a:ext cx="458005" cy="400297"/>
          </a:xfrm>
          <a:prstGeom prst="rect">
            <a:avLst/>
          </a:prstGeom>
        </p:spPr>
      </p:pic>
      <p:pic>
        <p:nvPicPr>
          <p:cNvPr id="20" name="Image 19" descr="Stories of a Traveling Diva: National Fitness Month Giveaway!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732" y="5323688"/>
            <a:ext cx="533136" cy="330524"/>
          </a:xfrm>
          <a:prstGeom prst="rect">
            <a:avLst/>
          </a:prstGeom>
        </p:spPr>
      </p:pic>
      <p:pic>
        <p:nvPicPr>
          <p:cNvPr id="23" name="Image 22" descr="Exercising Female Fitness · Free vector graphic on Pixabay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42" y="5258506"/>
            <a:ext cx="205225" cy="410450"/>
          </a:xfrm>
          <a:prstGeom prst="rect">
            <a:avLst/>
          </a:prstGeom>
        </p:spPr>
      </p:pic>
      <p:pic>
        <p:nvPicPr>
          <p:cNvPr id="24" name="Image 23" descr="SVG &gt; stretching people girl person - Free SVG Image &amp; Icon. | SVG Silh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894" y="5310729"/>
            <a:ext cx="390081" cy="342463"/>
          </a:xfrm>
          <a:prstGeom prst="rect">
            <a:avLst/>
          </a:prstGeom>
        </p:spPr>
      </p:pic>
      <p:pic>
        <p:nvPicPr>
          <p:cNvPr id="26" name="Image 25" descr="Construction Work Building · Free vector graphic on Pixabay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015" y="4664580"/>
            <a:ext cx="649838" cy="57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2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au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254902"/>
              </p:ext>
            </p:extLst>
          </p:nvPr>
        </p:nvGraphicFramePr>
        <p:xfrm>
          <a:off x="3707982" y="492119"/>
          <a:ext cx="3206025" cy="5998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652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77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PLONGEE</a:t>
                      </a:r>
                      <a:endParaRPr lang="fr-FR" sz="9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15h00-17h00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i="1" u="sng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EC</a:t>
                      </a:r>
                      <a:r>
                        <a:rPr lang="fr-FR" sz="800" b="1" i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MIXTE</a:t>
                      </a:r>
                      <a:endParaRPr lang="fr-FR" sz="800" b="1" i="1" u="sng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32689"/>
              </p:ext>
            </p:extLst>
          </p:nvPr>
        </p:nvGraphicFramePr>
        <p:xfrm>
          <a:off x="0" y="493921"/>
          <a:ext cx="3674545" cy="28383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5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9951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319">
                <a:tc>
                  <a:txBody>
                    <a:bodyPr/>
                    <a:lstStyle/>
                    <a:p>
                      <a:pPr algn="ctr"/>
                      <a:endParaRPr lang="fr-FR" sz="900" b="1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fr-FR" sz="900" b="1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BASKET BALL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20h00-21h30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19h30-20h00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20h00-21h30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17h00-18h30</a:t>
                      </a:r>
                    </a:p>
                    <a:p>
                      <a:endParaRPr lang="fr-FR" sz="800" b="1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fr-FR" sz="800" b="1" strike="noStrike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FILLES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FILLES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MIXTE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HOMMES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96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FUTSAL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18h30-20h00</a:t>
                      </a:r>
                    </a:p>
                  </a:txBody>
                  <a:tcPr marL="52292" marR="52292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910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VOLLEY BALL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marL="0" marR="0" lvl="0" indent="0" algn="ctr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18h30-20h30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20h00-21h30</a:t>
                      </a:r>
                    </a:p>
                    <a:p>
                      <a:pPr marL="0" marR="0" lvl="0" indent="0" algn="l" defTabSz="101672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16h30-18h00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15h30-17h00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PERF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303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RUGBY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18h30-20h30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18h30-20h30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FILLES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HOMMES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429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FAUTEUIL INCLUSIF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18h00-20h00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684815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459698" y="69305"/>
            <a:ext cx="2470775" cy="27194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1672" tIns="50836" rIns="101672" bIns="50836" rtlCol="0">
            <a:spAutoFit/>
          </a:bodyPr>
          <a:lstStyle/>
          <a:p>
            <a:pPr algn="ctr"/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COLLECTIFS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59697" y="4146507"/>
            <a:ext cx="2470775" cy="27194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01672" tIns="50836" rIns="101672" bIns="50836" rtlCol="0">
            <a:spAutoFit/>
          </a:bodyPr>
          <a:lstStyle/>
          <a:p>
            <a:pPr algn="ctr"/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SPORTS DE RAQUETTES</a:t>
            </a: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380591"/>
              </p:ext>
            </p:extLst>
          </p:nvPr>
        </p:nvGraphicFramePr>
        <p:xfrm>
          <a:off x="0" y="4531221"/>
          <a:ext cx="3674545" cy="19991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05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4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7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3214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0235">
                <a:tc>
                  <a:txBody>
                    <a:bodyPr/>
                    <a:lstStyle/>
                    <a:p>
                      <a:pPr algn="ctr"/>
                      <a:endParaRPr lang="fr-FR" sz="900" b="1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fr-FR" sz="900" b="1" u="sng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BADMINTON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17h30-19h00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10h30-12h00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18h30-20h00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20h00-21h30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i="1" u="sng" strike="noStrike" dirty="0" smtClean="0">
                          <a:solidFill>
                            <a:srgbClr val="FF0000"/>
                          </a:solidFill>
                        </a:rPr>
                        <a:t>EC</a:t>
                      </a:r>
                    </a:p>
                    <a:p>
                      <a:endParaRPr lang="fr-FR" sz="800" b="1" i="1" u="sng" strike="noStrik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fr-FR" sz="800" b="1" i="1" u="sng" strike="noStrike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fr-FR" sz="800" b="1" i="1" u="sng" strike="no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548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TENNIS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13h30-15h00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15h00-16h30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12h00-13h00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13h00—14h00</a:t>
                      </a: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DEB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PERF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DEB</a:t>
                      </a:r>
                    </a:p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PERF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125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TENNIS DE TABLE</a:t>
                      </a:r>
                      <a:endParaRPr lang="fr-FR" sz="9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strike="noStrike" dirty="0" smtClean="0">
                          <a:solidFill>
                            <a:schemeClr val="tx1"/>
                          </a:solidFill>
                        </a:rPr>
                        <a:t>16h30-17h30</a:t>
                      </a:r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strike="noStrike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47490"/>
              </p:ext>
            </p:extLst>
          </p:nvPr>
        </p:nvGraphicFramePr>
        <p:xfrm>
          <a:off x="7293207" y="5567609"/>
          <a:ext cx="3165243" cy="138416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117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729">
                <a:tc>
                  <a:txBody>
                    <a:bodyPr/>
                    <a:lstStyle/>
                    <a:p>
                      <a:pPr algn="ctr"/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CARDIO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TENNIS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482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UPN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3€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10€ le</a:t>
                      </a:r>
                      <a:r>
                        <a:rPr lang="fr-FR" sz="900" b="1" baseline="0" dirty="0" smtClean="0">
                          <a:effectLst/>
                        </a:rPr>
                        <a:t> court/</a:t>
                      </a:r>
                    </a:p>
                    <a:p>
                      <a:pPr algn="ctr"/>
                      <a:r>
                        <a:rPr lang="fr-FR" sz="900" b="1" baseline="0" dirty="0" smtClean="0">
                          <a:effectLst/>
                        </a:rPr>
                        <a:t>heure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704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AUTRES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5€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15€ le</a:t>
                      </a:r>
                      <a:r>
                        <a:rPr lang="fr-FR" sz="900" b="1" baseline="0" dirty="0" smtClean="0">
                          <a:effectLst/>
                        </a:rPr>
                        <a:t> court/</a:t>
                      </a:r>
                    </a:p>
                    <a:p>
                      <a:pPr algn="ctr"/>
                      <a:r>
                        <a:rPr lang="fr-FR" sz="900" b="1" baseline="0" dirty="0" smtClean="0">
                          <a:effectLst/>
                        </a:rPr>
                        <a:t>heure</a:t>
                      </a:r>
                      <a:endParaRPr lang="fr-FR" sz="900" b="1" dirty="0" smtClean="0">
                        <a:effectLst/>
                      </a:endParaRPr>
                    </a:p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" name="ZoneTexte 24"/>
          <p:cNvSpPr txBox="1"/>
          <p:nvPr/>
        </p:nvSpPr>
        <p:spPr>
          <a:xfrm>
            <a:off x="7339717" y="5186394"/>
            <a:ext cx="3118733" cy="26804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113049" tIns="56525" rIns="113049" bIns="56525" rtlCol="0">
            <a:spAutoFit/>
          </a:bodyPr>
          <a:lstStyle/>
          <a:p>
            <a:pPr algn="ctr"/>
            <a:r>
              <a:rPr lang="fr-FR" sz="1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TARIFS JOURNALIERS SANS DROIT D’ADHESION</a:t>
            </a:r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54576"/>
              </p:ext>
            </p:extLst>
          </p:nvPr>
        </p:nvGraphicFramePr>
        <p:xfrm>
          <a:off x="7304927" y="3637369"/>
          <a:ext cx="3153523" cy="1438555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33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4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607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ACTIVITES</a:t>
                      </a:r>
                    </a:p>
                    <a:p>
                      <a:pPr algn="ctr"/>
                      <a:r>
                        <a:rPr lang="fr-FR" sz="1000" dirty="0" smtClean="0"/>
                        <a:t>PHYSIQUES</a:t>
                      </a:r>
                    </a:p>
                    <a:p>
                      <a:pPr algn="ctr"/>
                      <a:r>
                        <a:rPr lang="fr-FR" sz="1000" dirty="0" smtClean="0"/>
                        <a:t>SPORTIVES</a:t>
                      </a:r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/>
                        <a:t>TENNIS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(en supplément)</a:t>
                      </a:r>
                    </a:p>
                    <a:p>
                      <a:pPr algn="ctr"/>
                      <a:endParaRPr lang="fr-FR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015">
                <a:tc>
                  <a:txBody>
                    <a:bodyPr/>
                    <a:lstStyle/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37€ </a:t>
                      </a:r>
                    </a:p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120€</a:t>
                      </a:r>
                    </a:p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180€</a:t>
                      </a:r>
                    </a:p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18,50€</a:t>
                      </a:r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dirty="0" smtClean="0">
                        <a:effectLst/>
                      </a:endParaRPr>
                    </a:p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30€</a:t>
                      </a:r>
                    </a:p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Abonnement Annuel</a:t>
                      </a:r>
                    </a:p>
                    <a:p>
                      <a:pPr algn="ctr"/>
                      <a:r>
                        <a:rPr lang="fr-FR" sz="900" b="1" dirty="0" smtClean="0">
                          <a:effectLst/>
                        </a:rPr>
                        <a:t>Ou 3€</a:t>
                      </a:r>
                      <a:r>
                        <a:rPr lang="fr-FR" sz="900" b="1" baseline="0" dirty="0" smtClean="0">
                          <a:effectLst/>
                        </a:rPr>
                        <a:t> l’unité</a:t>
                      </a:r>
                      <a:endParaRPr lang="fr-FR" sz="900" b="1" dirty="0" smtClean="0">
                        <a:effectLst/>
                      </a:endParaRPr>
                    </a:p>
                    <a:p>
                      <a:pPr algn="ctr"/>
                      <a:endParaRPr lang="fr-FR" sz="9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19619" marR="119619" marT="52290" marB="52290" anchor="ctr"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ZoneTexte 26"/>
          <p:cNvSpPr txBox="1"/>
          <p:nvPr/>
        </p:nvSpPr>
        <p:spPr>
          <a:xfrm>
            <a:off x="4063367" y="53127"/>
            <a:ext cx="2543353" cy="283431"/>
          </a:xfrm>
          <a:prstGeom prst="rect">
            <a:avLst/>
          </a:prstGeom>
          <a:solidFill>
            <a:srgbClr val="CCFFCC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13049" tIns="56525" rIns="113049" bIns="56525" rtlCol="0">
            <a:spAutoFit/>
          </a:bodyPr>
          <a:lstStyle/>
          <a:p>
            <a:pPr algn="ctr"/>
            <a:r>
              <a:rPr lang="fr-FR" sz="11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ACTIVITES AQUATIQUES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084990" y="50420"/>
            <a:ext cx="1891799" cy="533552"/>
          </a:xfrm>
          <a:prstGeom prst="rect">
            <a:avLst/>
          </a:prstGeom>
          <a:solidFill>
            <a:srgbClr val="E04894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01672" tIns="50836" rIns="101672" bIns="50836">
            <a:spAutoFit/>
          </a:bodyPr>
          <a:lstStyle/>
          <a:p>
            <a:pPr algn="ctr"/>
            <a:r>
              <a:rPr lang="fr-FR" sz="1400" b="1" i="1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SUAPS </a:t>
            </a:r>
            <a:r>
              <a:rPr lang="fr-FR" sz="1400" b="1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2023/2024</a:t>
            </a:r>
            <a:endParaRPr lang="fr-FR" sz="1400" b="1" i="1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400" b="1" i="1" u="sng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DEUXIEME SEMESTRE</a:t>
            </a:r>
            <a:endParaRPr lang="fr-FR" sz="1400" b="1" i="1" u="sn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ZoneTexte 13"/>
          <p:cNvSpPr txBox="1">
            <a:spLocks noChangeArrowheads="1"/>
          </p:cNvSpPr>
          <p:nvPr/>
        </p:nvSpPr>
        <p:spPr bwMode="auto">
          <a:xfrm>
            <a:off x="7153265" y="614447"/>
            <a:ext cx="3291021" cy="1052780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28198" tIns="64099" rIns="128198" bIns="64099">
            <a:spAutoFit/>
          </a:bodyPr>
          <a:lstStyle/>
          <a:p>
            <a:pPr algn="ctr" defTabSz="1152638"/>
            <a:r>
              <a:rPr lang="fr-FR" sz="1000" b="1" dirty="0" smtClean="0">
                <a:latin typeface="Calibri" pitchFamily="34" charset="0"/>
              </a:rPr>
              <a:t>Etudiants CVEC : gratuité d’1 animation</a:t>
            </a:r>
          </a:p>
          <a:p>
            <a:pPr algn="ctr" defTabSz="1152638"/>
            <a:r>
              <a:rPr lang="fr-FR" sz="1000" b="1" dirty="0" smtClean="0">
                <a:latin typeface="Calibri" pitchFamily="34" charset="0"/>
              </a:rPr>
              <a:t>37</a:t>
            </a:r>
            <a:r>
              <a:rPr lang="fr-FR" sz="1000" b="1" dirty="0">
                <a:latin typeface="Calibri" pitchFamily="34" charset="0"/>
              </a:rPr>
              <a:t>€ </a:t>
            </a:r>
            <a:r>
              <a:rPr lang="fr-FR" sz="1000" b="1" dirty="0" smtClean="0">
                <a:latin typeface="Calibri" pitchFamily="34" charset="0"/>
              </a:rPr>
              <a:t>UPN ( </a:t>
            </a:r>
            <a:r>
              <a:rPr lang="fr-FR" sz="1000" b="1" dirty="0">
                <a:latin typeface="Calibri" pitchFamily="34" charset="0"/>
              </a:rPr>
              <a:t>personnels conjoints et enfants</a:t>
            </a:r>
          </a:p>
          <a:p>
            <a:pPr algn="ctr" defTabSz="1152638"/>
            <a:r>
              <a:rPr lang="fr-FR" sz="1000" b="1" dirty="0">
                <a:latin typeface="Calibri" pitchFamily="34" charset="0"/>
              </a:rPr>
              <a:t> du personnel) </a:t>
            </a:r>
            <a:endParaRPr lang="fr-FR" sz="1000" b="1" dirty="0" smtClean="0">
              <a:latin typeface="Calibri" pitchFamily="34" charset="0"/>
            </a:endParaRPr>
          </a:p>
          <a:p>
            <a:pPr algn="ctr" defTabSz="1281618"/>
            <a:r>
              <a:rPr lang="fr-FR" sz="1000" b="1" dirty="0" smtClean="0">
                <a:latin typeface="Calibri" pitchFamily="34" charset="0"/>
              </a:rPr>
              <a:t>120€ </a:t>
            </a:r>
            <a:r>
              <a:rPr lang="fr-FR" sz="1000" b="1" dirty="0">
                <a:latin typeface="Calibri" pitchFamily="34" charset="0"/>
              </a:rPr>
              <a:t>Etudiants extérieurs et chômeurs</a:t>
            </a:r>
          </a:p>
          <a:p>
            <a:pPr algn="ctr" defTabSz="1281618"/>
            <a:r>
              <a:rPr lang="fr-FR" sz="1000" b="1" dirty="0" smtClean="0">
                <a:latin typeface="Calibri" pitchFamily="34" charset="0"/>
              </a:rPr>
              <a:t>180</a:t>
            </a:r>
            <a:r>
              <a:rPr lang="fr-FR" sz="1000" b="1" dirty="0">
                <a:latin typeface="Calibri" pitchFamily="34" charset="0"/>
              </a:rPr>
              <a:t>€ Autres</a:t>
            </a:r>
          </a:p>
          <a:p>
            <a:pPr algn="ctr" defTabSz="1281618"/>
            <a:r>
              <a:rPr lang="fr-FR" sz="1000" b="1" dirty="0">
                <a:latin typeface="Calibri" pitchFamily="34" charset="0"/>
              </a:rPr>
              <a:t>18,50€ personnels </a:t>
            </a:r>
            <a:r>
              <a:rPr lang="fr-FR" sz="1000" b="1" dirty="0" smtClean="0">
                <a:latin typeface="Calibri" pitchFamily="34" charset="0"/>
              </a:rPr>
              <a:t>SAS</a:t>
            </a:r>
          </a:p>
        </p:txBody>
      </p:sp>
      <p:pic>
        <p:nvPicPr>
          <p:cNvPr id="1029" name="Picture 5" descr="C:\Users\cquinter\Downloads\Ic_add_48px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3536" y="4432108"/>
            <a:ext cx="358856" cy="33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01317"/>
              </p:ext>
            </p:extLst>
          </p:nvPr>
        </p:nvGraphicFramePr>
        <p:xfrm>
          <a:off x="7166334" y="2118797"/>
          <a:ext cx="3292116" cy="9763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06593">
                  <a:extLst>
                    <a:ext uri="{9D8B030D-6E8A-4147-A177-3AD203B41FA5}">
                      <a16:colId xmlns:a16="http://schemas.microsoft.com/office/drawing/2014/main" val="3271144499"/>
                    </a:ext>
                  </a:extLst>
                </a:gridCol>
                <a:gridCol w="1585523">
                  <a:extLst>
                    <a:ext uri="{9D8B030D-6E8A-4147-A177-3AD203B41FA5}">
                      <a16:colId xmlns:a16="http://schemas.microsoft.com/office/drawing/2014/main" val="3778949609"/>
                    </a:ext>
                  </a:extLst>
                </a:gridCol>
              </a:tblGrid>
              <a:tr h="253591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CARDIO </a:t>
                      </a:r>
                      <a:endParaRPr lang="fr-FR" sz="1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TENNIS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610256106"/>
                  </a:ext>
                </a:extLst>
              </a:tr>
              <a:tr h="722709">
                <a:tc>
                  <a:txBody>
                    <a:bodyPr/>
                    <a:lstStyle/>
                    <a:p>
                      <a:pPr algn="ctr"/>
                      <a:endParaRPr lang="fr-FR" sz="900" b="1" dirty="0" smtClean="0"/>
                    </a:p>
                    <a:p>
                      <a:pPr algn="ctr"/>
                      <a:endParaRPr lang="fr-FR" sz="900" b="1" dirty="0" smtClean="0"/>
                    </a:p>
                    <a:p>
                      <a:pPr algn="ctr"/>
                      <a:r>
                        <a:rPr lang="fr-FR" sz="900" b="1" dirty="0" smtClean="0"/>
                        <a:t>GRATUIT</a:t>
                      </a:r>
                      <a:endParaRPr lang="fr-FR" sz="9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900" b="1" baseline="0" dirty="0" smtClean="0"/>
                    </a:p>
                    <a:p>
                      <a:pPr algn="ctr"/>
                      <a:endParaRPr lang="fr-FR" sz="900" b="1" baseline="0" dirty="0" smtClean="0"/>
                    </a:p>
                    <a:p>
                      <a:pPr algn="ctr"/>
                      <a:r>
                        <a:rPr lang="fr-FR" sz="900" b="1" baseline="0" dirty="0" smtClean="0"/>
                        <a:t>GRATUIT</a:t>
                      </a:r>
                    </a:p>
                    <a:p>
                      <a:pPr algn="ctr"/>
                      <a:endParaRPr lang="fr-FR" sz="9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CCFFCC">
                            <a:shade val="30000"/>
                            <a:satMod val="115000"/>
                          </a:srgbClr>
                        </a:gs>
                        <a:gs pos="50000">
                          <a:srgbClr val="CCFFCC">
                            <a:shade val="67500"/>
                            <a:satMod val="115000"/>
                          </a:srgbClr>
                        </a:gs>
                        <a:gs pos="100000">
                          <a:srgbClr val="CCFFCC">
                            <a:shade val="1000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688422598"/>
                  </a:ext>
                </a:extLst>
              </a:tr>
            </a:tbl>
          </a:graphicData>
        </a:graphic>
      </p:graphicFrame>
      <p:sp>
        <p:nvSpPr>
          <p:cNvPr id="36" name="ZoneTexte 35"/>
          <p:cNvSpPr txBox="1"/>
          <p:nvPr/>
        </p:nvSpPr>
        <p:spPr>
          <a:xfrm>
            <a:off x="7339717" y="1772204"/>
            <a:ext cx="3118733" cy="283431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113049" tIns="56525" rIns="113049" bIns="56525" rtlCol="0">
            <a:spAutoFit/>
          </a:bodyPr>
          <a:lstStyle/>
          <a:p>
            <a:pPr algn="ctr"/>
            <a:r>
              <a:rPr lang="fr-FR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TARIFS ACTIVITES LIBRES ( ETUDIANTS CVEC</a:t>
            </a:r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1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7335220" y="3264565"/>
            <a:ext cx="3123230" cy="268042"/>
          </a:xfrm>
          <a:prstGeom prst="rect">
            <a:avLst/>
          </a:prstGeom>
          <a:solidFill>
            <a:srgbClr val="CCFFCC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113049" tIns="56525" rIns="113049" bIns="56525" rtlCol="0">
            <a:spAutoFit/>
          </a:bodyPr>
          <a:lstStyle/>
          <a:p>
            <a:pPr algn="ctr"/>
            <a:r>
              <a:rPr lang="fr-FR" sz="1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TARIFS HORS CVEC</a:t>
            </a:r>
            <a:endParaRPr lang="fr-FR" sz="1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9460350" y="7056752"/>
            <a:ext cx="1032879" cy="303952"/>
          </a:xfrm>
        </p:spPr>
        <p:txBody>
          <a:bodyPr/>
          <a:lstStyle/>
          <a:p>
            <a:fld id="{22A26428-3D15-4C16-91E9-5AA8EC53FDCC}" type="datetime1">
              <a:rPr lang="fr-FR" sz="1000" b="1" smtClean="0">
                <a:solidFill>
                  <a:srgbClr val="FF0000"/>
                </a:solidFill>
              </a:rPr>
              <a:t>20/12/2023</a:t>
            </a:fld>
            <a:endParaRPr lang="fr-FR" sz="1000" b="1" dirty="0">
              <a:solidFill>
                <a:srgbClr val="FF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62135" y="1106429"/>
            <a:ext cx="1401293" cy="415498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 smtClean="0"/>
              <a:t>UCPA Villeneuve</a:t>
            </a:r>
          </a:p>
          <a:p>
            <a:pPr algn="ctr"/>
            <a:r>
              <a:rPr lang="fr-FR" sz="700" b="1" dirty="0" smtClean="0"/>
              <a:t>119 boulevard Charles de Gaulle </a:t>
            </a:r>
          </a:p>
          <a:p>
            <a:pPr algn="ctr"/>
            <a:r>
              <a:rPr lang="fr-FR" sz="700" b="1" dirty="0" smtClean="0"/>
              <a:t>92390 Villeneuve-la-Garenne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4063367" y="2767546"/>
            <a:ext cx="2543353" cy="283431"/>
          </a:xfrm>
          <a:prstGeom prst="rect">
            <a:avLst/>
          </a:prstGeom>
          <a:solidFill>
            <a:srgbClr val="CCFFCC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113049" tIns="56525" rIns="113049" bIns="56525" rtlCol="0">
            <a:spAutoFit/>
          </a:bodyPr>
          <a:lstStyle/>
          <a:p>
            <a:pPr algn="ctr"/>
            <a:r>
              <a:rPr lang="fr-FR" sz="1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ESPACE SANTE BIEN ETRE</a:t>
            </a:r>
            <a:endParaRPr lang="fr-FR" sz="1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89903"/>
              </p:ext>
            </p:extLst>
          </p:nvPr>
        </p:nvGraphicFramePr>
        <p:xfrm>
          <a:off x="3730974" y="3190486"/>
          <a:ext cx="3206025" cy="20838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8200">
                  <a:extLst>
                    <a:ext uri="{9D8B030D-6E8A-4147-A177-3AD203B41FA5}">
                      <a16:colId xmlns:a16="http://schemas.microsoft.com/office/drawing/2014/main" val="4226207394"/>
                    </a:ext>
                  </a:extLst>
                </a:gridCol>
                <a:gridCol w="608490">
                  <a:extLst>
                    <a:ext uri="{9D8B030D-6E8A-4147-A177-3AD203B41FA5}">
                      <a16:colId xmlns:a16="http://schemas.microsoft.com/office/drawing/2014/main" val="842361150"/>
                    </a:ext>
                  </a:extLst>
                </a:gridCol>
                <a:gridCol w="868185">
                  <a:extLst>
                    <a:ext uri="{9D8B030D-6E8A-4147-A177-3AD203B41FA5}">
                      <a16:colId xmlns:a16="http://schemas.microsoft.com/office/drawing/2014/main" val="3134232849"/>
                    </a:ext>
                  </a:extLst>
                </a:gridCol>
                <a:gridCol w="741150">
                  <a:extLst>
                    <a:ext uri="{9D8B030D-6E8A-4147-A177-3AD203B41FA5}">
                      <a16:colId xmlns:a16="http://schemas.microsoft.com/office/drawing/2014/main" val="1335123145"/>
                    </a:ext>
                  </a:extLst>
                </a:gridCol>
              </a:tblGrid>
              <a:tr h="263652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2588884"/>
                  </a:ext>
                </a:extLst>
              </a:tr>
              <a:tr h="263652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YOGA</a:t>
                      </a:r>
                      <a:endParaRPr lang="fr-FR" sz="9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19h00-20h30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19h00-20h30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u="sng" dirty="0" smtClean="0">
                          <a:solidFill>
                            <a:srgbClr val="FF0000"/>
                          </a:solidFill>
                        </a:rPr>
                        <a:t>RP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BAT 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BAT</a:t>
                      </a:r>
                      <a:r>
                        <a:rPr lang="fr-FR" sz="800" b="1" baseline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</a:p>
                    <a:p>
                      <a:pPr algn="ctr"/>
                      <a:r>
                        <a:rPr lang="fr-FR" sz="800" b="1" baseline="0" dirty="0" smtClean="0">
                          <a:solidFill>
                            <a:schemeClr val="tx1"/>
                          </a:solidFill>
                        </a:rPr>
                        <a:t>BAT I</a:t>
                      </a:r>
                      <a:endParaRPr lang="fr-FR" sz="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752453"/>
                  </a:ext>
                </a:extLst>
              </a:tr>
              <a:tr h="263652">
                <a:tc>
                  <a:txBody>
                    <a:bodyPr/>
                    <a:lstStyle/>
                    <a:p>
                      <a:pPr algn="ctr"/>
                      <a:r>
                        <a:rPr lang="fr-FR" sz="900" b="1" i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TAI CHI</a:t>
                      </a:r>
                      <a:endParaRPr lang="fr-FR" sz="900" b="1" i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17h30-19h00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BAT 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85428"/>
                  </a:ext>
                </a:extLst>
              </a:tr>
              <a:tr h="263652">
                <a:tc>
                  <a:txBody>
                    <a:bodyPr/>
                    <a:lstStyle/>
                    <a:p>
                      <a:pPr algn="ctr"/>
                      <a:r>
                        <a:rPr lang="fr-FR" sz="900" b="1" i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Qi QONG</a:t>
                      </a:r>
                      <a:endParaRPr lang="fr-FR" sz="900" b="1" i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17h30-19h00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BAT 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642374"/>
                  </a:ext>
                </a:extLst>
              </a:tr>
              <a:tr h="263652">
                <a:tc>
                  <a:txBody>
                    <a:bodyPr/>
                    <a:lstStyle/>
                    <a:p>
                      <a:pPr algn="ctr"/>
                      <a:r>
                        <a:rPr lang="fr-FR" sz="900" b="1" i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SANTE</a:t>
                      </a:r>
                    </a:p>
                    <a:p>
                      <a:pPr algn="ctr"/>
                      <a:r>
                        <a:rPr lang="fr-FR" sz="900" b="1" i="0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IMMUNITE</a:t>
                      </a:r>
                      <a:endParaRPr lang="fr-FR" sz="900" b="1" i="0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Mardi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Jeudi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Vendredi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15h00-16h30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16h30-18h00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15h00-16h30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19h00-20h30</a:t>
                      </a:r>
                    </a:p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19h00-20h30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i="1" u="sng" dirty="0" smtClean="0">
                          <a:solidFill>
                            <a:srgbClr val="FF0000"/>
                          </a:solidFill>
                        </a:rPr>
                        <a:t>EC</a:t>
                      </a:r>
                    </a:p>
                    <a:p>
                      <a:pPr algn="ctr"/>
                      <a:r>
                        <a:rPr lang="fr-FR" sz="800" b="1" i="1" u="sng" dirty="0" smtClean="0">
                          <a:solidFill>
                            <a:srgbClr val="FF0000"/>
                          </a:solidFill>
                        </a:rPr>
                        <a:t>EC</a:t>
                      </a:r>
                    </a:p>
                    <a:p>
                      <a:pPr algn="ctr"/>
                      <a:r>
                        <a:rPr lang="fr-FR" sz="800" b="1" i="1" u="sng" dirty="0" smtClean="0">
                          <a:solidFill>
                            <a:srgbClr val="FF0000"/>
                          </a:solidFill>
                        </a:rPr>
                        <a:t>EC</a:t>
                      </a:r>
                    </a:p>
                    <a:p>
                      <a:pPr algn="ctr"/>
                      <a:r>
                        <a:rPr lang="fr-FR" sz="800" b="1" i="1" u="sng" dirty="0" smtClean="0">
                          <a:solidFill>
                            <a:srgbClr val="FF0000"/>
                          </a:solidFill>
                        </a:rPr>
                        <a:t>EC  (</a:t>
                      </a:r>
                      <a:r>
                        <a:rPr lang="fr-FR" sz="800" b="1" i="1" u="sng" dirty="0" err="1" smtClean="0">
                          <a:solidFill>
                            <a:srgbClr val="FF0000"/>
                          </a:solidFill>
                        </a:rPr>
                        <a:t>visio</a:t>
                      </a:r>
                      <a:r>
                        <a:rPr lang="fr-FR" sz="800" b="1" i="1" u="sng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algn="ctr"/>
                      <a:r>
                        <a:rPr lang="fr-FR" sz="800" b="1" i="1" u="sng" dirty="0" smtClean="0">
                          <a:solidFill>
                            <a:srgbClr val="FF0000"/>
                          </a:solidFill>
                        </a:rPr>
                        <a:t>EC (</a:t>
                      </a:r>
                      <a:r>
                        <a:rPr lang="fr-FR" sz="800" b="1" i="1" u="sng" dirty="0" err="1" smtClean="0">
                          <a:solidFill>
                            <a:srgbClr val="FF0000"/>
                          </a:solidFill>
                        </a:rPr>
                        <a:t>visio</a:t>
                      </a:r>
                      <a:r>
                        <a:rPr lang="fr-FR" sz="800" b="1" i="1" u="sng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206077"/>
                  </a:ext>
                </a:extLst>
              </a:tr>
            </a:tbl>
          </a:graphicData>
        </a:graphic>
      </p:graphicFrame>
      <p:graphicFrame>
        <p:nvGraphicFramePr>
          <p:cNvPr id="35" name="Tableau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412495"/>
              </p:ext>
            </p:extLst>
          </p:nvPr>
        </p:nvGraphicFramePr>
        <p:xfrm>
          <a:off x="3707983" y="1542686"/>
          <a:ext cx="3206025" cy="9360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8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3652"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ACTIVITES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JOUR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HORAIRES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u="sng" dirty="0" smtClean="0">
                          <a:solidFill>
                            <a:schemeClr val="tx1"/>
                          </a:solidFill>
                        </a:rPr>
                        <a:t>OBS</a:t>
                      </a:r>
                      <a:endParaRPr lang="fr-FR" sz="1000" u="sng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 anchor="ctr">
                    <a:solidFill>
                      <a:srgbClr val="99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177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BNSSA</a:t>
                      </a:r>
                      <a:endParaRPr lang="fr-FR" sz="9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Mercredi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177">
                <a:tc>
                  <a:txBody>
                    <a:bodyPr/>
                    <a:lstStyle/>
                    <a:p>
                      <a:pPr algn="ctr"/>
                      <a:r>
                        <a:rPr lang="fr-FR" sz="900" b="1" u="sng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 PERF</a:t>
                      </a:r>
                      <a:endParaRPr lang="fr-FR" sz="900" b="1" u="sng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Lundi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12h00-13h30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b="1" u="sng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04585" marR="104585" marT="48895" marB="48895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140962"/>
                  </a:ext>
                </a:extLst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5970273" y="1902496"/>
            <a:ext cx="1217916" cy="307777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700" b="1" dirty="0" smtClean="0"/>
              <a:t>Piscine palais des sports 92000 Nanterre</a:t>
            </a:r>
            <a:endParaRPr lang="fr-FR" sz="700" b="1" dirty="0"/>
          </a:p>
        </p:txBody>
      </p:sp>
      <p:pic>
        <p:nvPicPr>
          <p:cNvPr id="13" name="Image 12" descr="Free vector graphic: Futsal, Sports, Olympic, Sport - Free Image on ..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88" y="3445431"/>
            <a:ext cx="654060" cy="537555"/>
          </a:xfrm>
          <a:prstGeom prst="rect">
            <a:avLst/>
          </a:prstGeom>
        </p:spPr>
      </p:pic>
      <p:pic>
        <p:nvPicPr>
          <p:cNvPr id="10" name="Image 9" descr="Man Hitting a Volley Shot in Tennis image - Free stock photo - Public ...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62" y="6616598"/>
            <a:ext cx="828060" cy="717652"/>
          </a:xfrm>
          <a:prstGeom prst="rect">
            <a:avLst/>
          </a:prstGeom>
        </p:spPr>
      </p:pic>
      <p:pic>
        <p:nvPicPr>
          <p:cNvPr id="11" name="Image 10" descr="Image vectorielle gratuite: Chauve Souris, Ping, Pong, Raquette - Image ...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030" y="6586067"/>
            <a:ext cx="777385" cy="710301"/>
          </a:xfrm>
          <a:prstGeom prst="rect">
            <a:avLst/>
          </a:prstGeom>
        </p:spPr>
      </p:pic>
      <p:pic>
        <p:nvPicPr>
          <p:cNvPr id="12" name="Image 11" descr="Badminton Spor Siluet - Pixabay'da ücretsiz vektör grafik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334" y="6569008"/>
            <a:ext cx="379577" cy="676683"/>
          </a:xfrm>
          <a:prstGeom prst="rect">
            <a:avLst/>
          </a:prstGeom>
        </p:spPr>
      </p:pic>
      <p:pic>
        <p:nvPicPr>
          <p:cNvPr id="20" name="Image 19" descr="Basketball Ball Free Stock Photo - Public Domain Pictures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405" y="3395587"/>
            <a:ext cx="410032" cy="668530"/>
          </a:xfrm>
          <a:prstGeom prst="rect">
            <a:avLst/>
          </a:prstGeom>
        </p:spPr>
      </p:pic>
      <p:pic>
        <p:nvPicPr>
          <p:cNvPr id="21" name="Image 20" descr="Volleyball 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016" y="3381693"/>
            <a:ext cx="857912" cy="590612"/>
          </a:xfrm>
          <a:prstGeom prst="rect">
            <a:avLst/>
          </a:prstGeom>
        </p:spPr>
      </p:pic>
      <p:pic>
        <p:nvPicPr>
          <p:cNvPr id="22" name="Image 21" descr="Image vectorielle gratuite: Plongée Sous Marine, Plongeur - Image ...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939" y="2414326"/>
            <a:ext cx="673619" cy="336810"/>
          </a:xfrm>
          <a:prstGeom prst="rect">
            <a:avLst/>
          </a:prstGeom>
        </p:spPr>
      </p:pic>
      <p:pic>
        <p:nvPicPr>
          <p:cNvPr id="29" name="Image 28" descr="Natation - symbole Photo stock libre - Public Domain Pictures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934" y="2454173"/>
            <a:ext cx="544713" cy="30554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3855542" y="5585986"/>
            <a:ext cx="2993999" cy="400110"/>
          </a:xfrm>
          <a:prstGeom prst="rect">
            <a:avLst/>
          </a:prstGeom>
          <a:noFill/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fr-FR" sz="1000" b="1" i="1" u="sng" dirty="0" smtClean="0">
                <a:solidFill>
                  <a:srgbClr val="FF0000"/>
                </a:solidFill>
              </a:rPr>
              <a:t>Le SUAPS propose également des rendez vous d’ostéopathie, </a:t>
            </a:r>
            <a:r>
              <a:rPr lang="fr-FR" sz="1000" b="1" i="1" u="sng" dirty="0" smtClean="0">
                <a:solidFill>
                  <a:srgbClr val="FF0000"/>
                </a:solidFill>
              </a:rPr>
              <a:t>podologie, </a:t>
            </a:r>
            <a:r>
              <a:rPr lang="fr-FR" sz="1000" b="1" i="1" u="sng" dirty="0" err="1" smtClean="0">
                <a:solidFill>
                  <a:srgbClr val="FF0000"/>
                </a:solidFill>
              </a:rPr>
              <a:t>reflexologie</a:t>
            </a:r>
            <a:r>
              <a:rPr lang="fr-FR" sz="1000" b="1" i="1" u="sng" dirty="0" smtClean="0">
                <a:solidFill>
                  <a:srgbClr val="FF0000"/>
                </a:solidFill>
              </a:rPr>
              <a:t>, </a:t>
            </a:r>
            <a:r>
              <a:rPr lang="fr-FR" sz="1000" b="1" i="1" u="sng" dirty="0" smtClean="0">
                <a:solidFill>
                  <a:srgbClr val="FF0000"/>
                </a:solidFill>
              </a:rPr>
              <a:t>et shiatsu .</a:t>
            </a:r>
            <a:endParaRPr lang="fr-FR" sz="1000" b="1" i="1" u="sng" dirty="0">
              <a:solidFill>
                <a:srgbClr val="FF0000"/>
              </a:solidFill>
            </a:endParaRPr>
          </a:p>
        </p:txBody>
      </p:sp>
      <p:sp>
        <p:nvSpPr>
          <p:cNvPr id="33" name="ZoneTexte 11"/>
          <p:cNvSpPr txBox="1">
            <a:spLocks noChangeArrowheads="1"/>
          </p:cNvSpPr>
          <p:nvPr/>
        </p:nvSpPr>
        <p:spPr bwMode="auto">
          <a:xfrm>
            <a:off x="3748511" y="6244567"/>
            <a:ext cx="3256073" cy="998935"/>
          </a:xfrm>
          <a:prstGeom prst="rect">
            <a:avLst/>
          </a:prstGeom>
          <a:gradFill flip="none" rotWithShape="1">
            <a:gsLst>
              <a:gs pos="0">
                <a:srgbClr val="CCFFCC">
                  <a:shade val="30000"/>
                  <a:satMod val="115000"/>
                </a:srgbClr>
              </a:gs>
              <a:gs pos="50000">
                <a:srgbClr val="CCFFCC">
                  <a:shade val="67500"/>
                  <a:satMod val="115000"/>
                </a:srgbClr>
              </a:gs>
              <a:gs pos="100000">
                <a:srgbClr val="CCFFCC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tx1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128198" tIns="64099" rIns="128198" bIns="64099">
            <a:spAutoFit/>
          </a:bodyPr>
          <a:lstStyle/>
          <a:p>
            <a:pPr algn="just" defTabSz="1281618"/>
            <a:r>
              <a:rPr lang="fr-FR" sz="800" b="1" u="sng" dirty="0">
                <a:latin typeface="Calibri" pitchFamily="34" charset="0"/>
              </a:rPr>
              <a:t>LORS DE L’INSCRIPTION </a:t>
            </a:r>
            <a:r>
              <a:rPr lang="fr-FR" sz="800" b="1" u="sng" dirty="0" smtClean="0">
                <a:latin typeface="Calibri" pitchFamily="34" charset="0"/>
              </a:rPr>
              <a:t>JOINDRE :</a:t>
            </a:r>
          </a:p>
          <a:p>
            <a:pPr algn="just" defTabSz="1281618"/>
            <a:r>
              <a:rPr lang="fr-FR" sz="800" b="1" u="sng" dirty="0" smtClean="0">
                <a:latin typeface="Calibri" pitchFamily="34" charset="0"/>
              </a:rPr>
              <a:t>-</a:t>
            </a:r>
            <a:r>
              <a:rPr lang="fr-FR" sz="800" b="1" dirty="0" smtClean="0">
                <a:latin typeface="Calibri" pitchFamily="34" charset="0"/>
              </a:rPr>
              <a:t>faire votre pré-inscription sur suaps.it</a:t>
            </a:r>
            <a:endParaRPr lang="fr-FR" sz="800" b="1" dirty="0">
              <a:latin typeface="Calibri" pitchFamily="34" charset="0"/>
            </a:endParaRPr>
          </a:p>
          <a:p>
            <a:pPr algn="just" defTabSz="1281618">
              <a:buFontTx/>
              <a:buChar char="-"/>
            </a:pPr>
            <a:r>
              <a:rPr lang="fr-FR" sz="800" b="1" dirty="0" smtClean="0">
                <a:latin typeface="Calibri" pitchFamily="34" charset="0"/>
              </a:rPr>
              <a:t>Carte </a:t>
            </a:r>
            <a:r>
              <a:rPr lang="fr-FR" sz="800" b="1" dirty="0">
                <a:latin typeface="Calibri" pitchFamily="34" charset="0"/>
              </a:rPr>
              <a:t>d’étudiant ou professionnelle</a:t>
            </a:r>
          </a:p>
          <a:p>
            <a:pPr algn="just" defTabSz="1281618">
              <a:buFontTx/>
              <a:buChar char="-"/>
            </a:pPr>
            <a:r>
              <a:rPr lang="fr-FR" sz="800" b="1" dirty="0">
                <a:latin typeface="Calibri" pitchFamily="34" charset="0"/>
              </a:rPr>
              <a:t>Paiement en </a:t>
            </a:r>
            <a:r>
              <a:rPr lang="fr-FR" sz="800" b="1" dirty="0" smtClean="0">
                <a:latin typeface="Calibri" pitchFamily="34" charset="0"/>
              </a:rPr>
              <a:t>Chèques, espèces </a:t>
            </a:r>
            <a:r>
              <a:rPr lang="fr-FR" sz="800" b="1" dirty="0">
                <a:latin typeface="Calibri" pitchFamily="34" charset="0"/>
              </a:rPr>
              <a:t> </a:t>
            </a:r>
            <a:r>
              <a:rPr lang="fr-FR" sz="800" b="1" dirty="0" smtClean="0">
                <a:latin typeface="Calibri" pitchFamily="34" charset="0"/>
              </a:rPr>
              <a:t>ou CB</a:t>
            </a:r>
            <a:endParaRPr lang="fr-FR" sz="800" b="1" dirty="0">
              <a:latin typeface="Calibri" pitchFamily="34" charset="0"/>
            </a:endParaRPr>
          </a:p>
          <a:p>
            <a:pPr algn="just" defTabSz="1281618">
              <a:buFontTx/>
              <a:buChar char="-"/>
            </a:pPr>
            <a:r>
              <a:rPr lang="fr-FR" sz="800" b="1" dirty="0" smtClean="0">
                <a:latin typeface="Calibri" pitchFamily="34" charset="0"/>
              </a:rPr>
              <a:t>Non </a:t>
            </a:r>
            <a:r>
              <a:rPr lang="fr-FR" sz="800" b="1" dirty="0">
                <a:latin typeface="Calibri" pitchFamily="34" charset="0"/>
              </a:rPr>
              <a:t>étudiant UPN : Certificat médical obligatoire)</a:t>
            </a:r>
          </a:p>
          <a:p>
            <a:pPr algn="just" defTabSz="1281618">
              <a:buFontTx/>
              <a:buChar char="-"/>
            </a:pPr>
            <a:r>
              <a:rPr lang="fr-FR" sz="800" b="1" dirty="0">
                <a:latin typeface="Calibri" pitchFamily="34" charset="0"/>
              </a:rPr>
              <a:t> </a:t>
            </a:r>
            <a:r>
              <a:rPr lang="fr-FR" sz="800" b="1" i="1" dirty="0">
                <a:latin typeface="Calibri" pitchFamily="34" charset="0"/>
              </a:rPr>
              <a:t>1 cadenas obligatoire</a:t>
            </a:r>
          </a:p>
          <a:p>
            <a:pPr algn="just" defTabSz="1281618">
              <a:buFontTx/>
              <a:buChar char="-"/>
            </a:pPr>
            <a:r>
              <a:rPr lang="fr-FR" sz="800" b="1" i="1" dirty="0" smtClean="0">
                <a:latin typeface="Calibri" pitchFamily="34" charset="0"/>
              </a:rPr>
              <a:t>Serviette obligatoire </a:t>
            </a:r>
            <a:r>
              <a:rPr lang="fr-FR" sz="800" b="1" i="1" dirty="0">
                <a:latin typeface="Calibri" pitchFamily="34" charset="0"/>
              </a:rPr>
              <a:t>pour musculation et cardio</a:t>
            </a:r>
          </a:p>
        </p:txBody>
      </p:sp>
    </p:spTree>
    <p:extLst>
      <p:ext uri="{BB962C8B-B14F-4D97-AF65-F5344CB8AC3E}">
        <p14:creationId xmlns:p14="http://schemas.microsoft.com/office/powerpoint/2010/main" val="265613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4614</TotalTime>
  <Words>705</Words>
  <Application>Microsoft Office PowerPoint</Application>
  <PresentationFormat>Personnalisé</PresentationFormat>
  <Paragraphs>469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Université Paris Ouest Nanterre La Défense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CHRISTOPHE QUINTERNE</dc:creator>
  <cp:lastModifiedBy>Quinterne Christophe</cp:lastModifiedBy>
  <cp:revision>534</cp:revision>
  <cp:lastPrinted>2023-09-26T08:52:15Z</cp:lastPrinted>
  <dcterms:created xsi:type="dcterms:W3CDTF">2017-11-17T08:03:53Z</dcterms:created>
  <dcterms:modified xsi:type="dcterms:W3CDTF">2023-12-20T08:30:40Z</dcterms:modified>
</cp:coreProperties>
</file>